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0B0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05156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BSC · VALUE CHAIN MANAGEMENT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Urban Knowledge Campus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640080" y="397764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E7DC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New Source of Value Chain Advantage — adapted from HBR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40080" y="4983480"/>
            <a:ext cx="1280160" cy="5486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512064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9A8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Dr. Aftab Ahmad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640080" y="5742432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E7DCC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July 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UAE Example — Dubai Internet City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355080" y="1554480"/>
            <a:ext cx="5303520" cy="4663440"/>
          </a:xfrm>
          <a:prstGeom prst="rect">
            <a:avLst/>
          </a:prstGeom>
          <a:solidFill>
            <a:srgbClr val="E4DDD0"/>
          </a:solidFill>
          <a:ln/>
        </p:spPr>
      </p:sp>
      <p:pic>
        <p:nvPicPr>
          <p:cNvPr id="5" name="Image 0" descr="aftab/assets/uk-campus/dubai-internet-city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400800" y="1600200"/>
            <a:ext cx="5212080" cy="4572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 to global technology leaders and numerous startups in one hub.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Benefits: knowledge spillovers, talent mobility, shared expertise and innovation partnerships.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reduces time to develop new products and services — proximity accelerates value creation.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Urban Knowledge Campus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Global Example — Amazon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02920" y="1554480"/>
            <a:ext cx="5303520" cy="4663440"/>
          </a:xfrm>
          <a:prstGeom prst="rect">
            <a:avLst/>
          </a:prstGeom>
          <a:solidFill>
            <a:srgbClr val="E4DDD0"/>
          </a:solidFill>
          <a:ln/>
        </p:spPr>
      </p:sp>
      <p:pic>
        <p:nvPicPr>
          <p:cNvPr id="5" name="Image 0" descr="aftab/assets/uk-campus/amazon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1600200"/>
            <a:ext cx="5212080" cy="4572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Campuses bring together software engineers, supply-chain planners, procurement, data scientists and customer-service specialists.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closely enables faster decisions, improved forecasting and better inventory management.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efficient logistics and an enhanced customer experience — every improvement strengthens the value chain.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Urban Knowledge Campus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Human Value Chain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355080" y="1554480"/>
            <a:ext cx="5303520" cy="4663440"/>
          </a:xfrm>
          <a:prstGeom prst="rect">
            <a:avLst/>
          </a:prstGeom>
          <a:solidFill>
            <a:srgbClr val="E4DDD0"/>
          </a:solidFill>
          <a:ln/>
        </p:spPr>
      </p:sp>
      <p:pic>
        <p:nvPicPr>
          <p:cNvPr id="5" name="Image 0" descr="aftab/assets/uk-campus/human-value-chain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400800" y="1600200"/>
            <a:ext cx="5212080" cy="4572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Traditional chain: Materials → Factory → Warehouse → Customer.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Modern knowledge chain: People → Ideas → Innovation → Better Processes → Better Products → Customer Value.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Knowledge has become a critical value-chain input, alongside materials and capital.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Urban Knowledge Campus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 vs. Value Chain Productivity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02920" y="1554480"/>
            <a:ext cx="5303520" cy="4663440"/>
          </a:xfrm>
          <a:prstGeom prst="rect">
            <a:avLst/>
          </a:prstGeom>
          <a:solidFill>
            <a:srgbClr val="E4DDD0"/>
          </a:solidFill>
          <a:ln/>
        </p:spPr>
      </p:sp>
      <p:pic>
        <p:nvPicPr>
          <p:cNvPr id="5" name="Image 0" descr="aftab/assets/uk-campus/work-vs-life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1600200"/>
            <a:ext cx="5212080" cy="4572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article distinguishes Work Productivity from Life Productivity.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value-chain managers both shape engagement, operational efficiency, error reduction, innovation speed and customer responsiveness.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Better employee wellbeing often leads to better value-chain performance.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Urban Knowledge Campus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New KPI — Return on Place (ROP)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355080" y="1554480"/>
            <a:ext cx="5303520" cy="4663440"/>
          </a:xfrm>
          <a:prstGeom prst="rect">
            <a:avLst/>
          </a:prstGeom>
          <a:solidFill>
            <a:srgbClr val="E4DDD0"/>
          </a:solidFill>
          <a:ln/>
        </p:spPr>
      </p:sp>
      <p:pic>
        <p:nvPicPr>
          <p:cNvPr id="5" name="Image 0" descr="aftab/assets/uk-campus/rop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400800" y="1600200"/>
            <a:ext cx="5212080" cy="4572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Traditional KPI: office cost per employee. Modern KPI: Return on Place.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ROP measures innovation generated, collaboration frequency, speed of decision-making and talent retention.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also tracks customer impact and operational improvements — the workplace becomes an investment in advantage.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Urban Knowledge Campus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Industry 5.0 Connection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02920" y="1554480"/>
            <a:ext cx="5303520" cy="4663440"/>
          </a:xfrm>
          <a:prstGeom prst="rect">
            <a:avLst/>
          </a:prstGeom>
          <a:solidFill>
            <a:srgbClr val="E4DDD0"/>
          </a:solidFill>
          <a:ln/>
        </p:spPr>
      </p:sp>
      <p:pic>
        <p:nvPicPr>
          <p:cNvPr id="5" name="Image 0" descr="aftab/assets/uk-campus/industry-5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1600200"/>
            <a:ext cx="5212080" cy="4572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 4.0 focused on automation, AI, robotics and digitalisation.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 5.0 adds human creativity, collaboration, employee wellbeing and sustainable innovation.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Urban Knowledge Campus is a practical example of Industry 5.0 in action.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Urban Knowledge Campus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Classroom Activity — DP World (20 min)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355080" y="1554480"/>
            <a:ext cx="5303520" cy="4663440"/>
          </a:xfrm>
          <a:prstGeom prst="rect">
            <a:avLst/>
          </a:prstGeom>
          <a:solidFill>
            <a:srgbClr val="E4DDD0"/>
          </a:solidFill>
          <a:ln/>
        </p:spPr>
      </p:sp>
      <p:pic>
        <p:nvPicPr>
          <p:cNvPr id="5" name="Image 0" descr="aftab/assets/uk-campus/dpworl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400800" y="1600200"/>
            <a:ext cx="5212080" cy="4572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Imagine DP World is planning a new Dubai headquarters. As value-chain managers, which departments should be co-located?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could the campus improve logistics operations and supplier collaboration?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customer benefits might result — and which KPIs would demonstrate the value?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Urban Knowledge Campus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Discussion Questions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02920" y="1554480"/>
            <a:ext cx="5303520" cy="4663440"/>
          </a:xfrm>
          <a:prstGeom prst="rect">
            <a:avLst/>
          </a:prstGeom>
          <a:solidFill>
            <a:srgbClr val="E4DDD0"/>
          </a:solidFill>
          <a:ln/>
        </p:spPr>
      </p:sp>
      <p:pic>
        <p:nvPicPr>
          <p:cNvPr id="5" name="Image 0" descr="aftab/assets/uk-campus/uae-firms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1600200"/>
            <a:ext cx="5212080" cy="4572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Q1 (LO1): How can an Urban Knowledge Campus improve each stage of Porter's value chain?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 (LO2): Which UAE firm benefits most — Emirates, DP World, ADNOC or Careem? Explain your choice.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 (LO3): As a Dubai manufacturing CEO, would you invest AED 2 billion in a knowledge campus? Justify it.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Urban Knowledge Campus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Curriculum Fit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355080" y="1554480"/>
            <a:ext cx="5303520" cy="4663440"/>
          </a:xfrm>
          <a:prstGeom prst="rect">
            <a:avLst/>
          </a:prstGeom>
          <a:solidFill>
            <a:srgbClr val="E4DDD0"/>
          </a:solidFill>
          <a:ln/>
        </p:spPr>
      </p:sp>
      <p:pic>
        <p:nvPicPr>
          <p:cNvPr id="5" name="Image 0" descr="aftab/assets/uk-campus/lo-align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400800" y="1600200"/>
            <a:ext cx="5212080" cy="4572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Nine of your twelve LOs align directly or strongly with this article.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Strongest fits: value networks and ecosystems, collaboration across organisations, and emerging global value-chain trends.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also connects to digital transformation, smart cities and Industry 5.0 thinking.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Urban Knowledge Campus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UAE Innovation Ecosystem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02920" y="1554480"/>
            <a:ext cx="5303520" cy="4663440"/>
          </a:xfrm>
          <a:prstGeom prst="rect">
            <a:avLst/>
          </a:prstGeom>
          <a:solidFill>
            <a:srgbClr val="E4DDD0"/>
          </a:solidFill>
          <a:ln/>
        </p:spPr>
      </p:sp>
      <p:pic>
        <p:nvPicPr>
          <p:cNvPr id="5" name="Image 0" descr="aftab/assets/uk-campus/ecosystem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1600200"/>
            <a:ext cx="5212080" cy="4572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 City Dubai, Dubai Internet City, DIFC and Masdar City act as connected knowledge campuses.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Emirates, DP World and ADNOC anchor the country's value chains across aviation, logistics and energy.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Together they turn Porter's value chain, Industry 5.0 and knowledge management into a single UAE framework.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Urban Knowledge Campus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Traditional Value Chain Thinking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355080" y="1554480"/>
            <a:ext cx="5303520" cy="4663440"/>
          </a:xfrm>
          <a:prstGeom prst="rect">
            <a:avLst/>
          </a:prstGeom>
          <a:solidFill>
            <a:srgbClr val="E4DDD0"/>
          </a:solidFill>
          <a:ln/>
        </p:spPr>
      </p:sp>
      <p:pic>
        <p:nvPicPr>
          <p:cNvPr id="5" name="Image 0" descr="aftab/assets/uk-campus/porter-primary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400800" y="1600200"/>
            <a:ext cx="5212080" cy="4572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Porter's value chain runs Inbound Logistics → Operations → Outbound Logistics → Marketing &amp; Sales → Service.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step adds value on the path from supplier to customer.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decades, strategy focused on optimising these five primary activities.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Urban Knowledge Campus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Takeaways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355080" y="1554480"/>
            <a:ext cx="5303520" cy="4663440"/>
          </a:xfrm>
          <a:prstGeom prst="rect">
            <a:avLst/>
          </a:prstGeom>
          <a:solidFill>
            <a:srgbClr val="E4DDD0"/>
          </a:solidFill>
          <a:ln/>
        </p:spPr>
      </p:sp>
      <p:pic>
        <p:nvPicPr>
          <p:cNvPr id="5" name="Image 0" descr="aftab/assets/uk-campus/takeaways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400800" y="1600200"/>
            <a:ext cx="5212080" cy="4572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workplace has evolved from a cost centre into a strategic value-creating asset.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Knowledge sharing and collaboration strengthen every stage of the value chain, lifting efficiency, innovation and customer value.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Advantage increasingly comes from the flow of knowledge as much as the flow of materials.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Urban Knowledge Campus</a:t>
            </a: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Insight — The Strategic Arc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02920" y="1554480"/>
            <a:ext cx="5303520" cy="4663440"/>
          </a:xfrm>
          <a:prstGeom prst="rect">
            <a:avLst/>
          </a:prstGeom>
          <a:solidFill>
            <a:srgbClr val="E4DDD0"/>
          </a:solidFill>
          <a:ln/>
        </p:spPr>
      </p:sp>
      <p:pic>
        <p:nvPicPr>
          <p:cNvPr id="5" name="Image 0" descr="aftab/assets/uk-campus/three-ages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1600200"/>
            <a:ext cx="5212080" cy="4572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Industrial Age: companies competed through factories. Digital Age: through technology.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Knowledge Economy: they compete through ecosystems.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Urban Knowledge Campus is where people, technology, partners and ideas create superior value together.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Urban Knowledge Campus</a:t>
            </a:r>
            <a:endParaRPr lang="en-US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E0B0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693408"/>
            <a:ext cx="12191695" cy="164592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78308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Thank you</a:t>
            </a:r>
            <a:endParaRPr lang="en-US" sz="4600" dirty="0"/>
          </a:p>
        </p:txBody>
      </p:sp>
      <p:sp>
        <p:nvSpPr>
          <p:cNvPr id="4" name="Text 2"/>
          <p:cNvSpPr/>
          <p:nvPr/>
        </p:nvSpPr>
        <p:spPr>
          <a:xfrm>
            <a:off x="1371600" y="2971800"/>
            <a:ext cx="941832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2000" i="1" dirty="0">
                <a:solidFill>
                  <a:srgbClr val="E7DC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Industrial Age we competed through factories; in the Digital Age through technology; in the Knowledge Economy we compete through ecosystems. The Urban Knowledge Campus brings people, technology, partners and ideas together to create superior value across the entire value chain.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458968" y="4892040"/>
            <a:ext cx="1280160" cy="5486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502920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D9A8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Dr. Aftab Ahmad</a:t>
            </a:r>
            <a:endParaRPr lang="en-US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Four Support Activities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02920" y="1554480"/>
            <a:ext cx="5303520" cy="4663440"/>
          </a:xfrm>
          <a:prstGeom prst="rect">
            <a:avLst/>
          </a:prstGeom>
          <a:solidFill>
            <a:srgbClr val="E4DDD0"/>
          </a:solidFill>
          <a:ln/>
        </p:spPr>
      </p:sp>
      <p:pic>
        <p:nvPicPr>
          <p:cNvPr id="5" name="Image 0" descr="aftab/assets/uk-campus/support-activities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1600200"/>
            <a:ext cx="5212080" cy="4572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activities are supported by Human Resources, Technology, Procurement and Firm Infrastructure.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MBA insight: the HBR article expands 'infrastructure' — the workplace itself is a strategic value-creating asset.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office is no longer an overhead cost; it is part of how value is made.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Urban Knowledge Campus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Workplace Is Now Part of the Value Chain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355080" y="1554480"/>
            <a:ext cx="5303520" cy="4663440"/>
          </a:xfrm>
          <a:prstGeom prst="rect">
            <a:avLst/>
          </a:prstGeom>
          <a:solidFill>
            <a:srgbClr val="E4DDD0"/>
          </a:solidFill>
          <a:ln/>
        </p:spPr>
      </p:sp>
      <p:pic>
        <p:nvPicPr>
          <p:cNvPr id="5" name="Image 0" descr="aftab/assets/uk-campus/cost-to-value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400800" y="1600200"/>
            <a:ext cx="5212080" cy="4572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Traditional view: Office = Cost Centre. Modern view: Knowledge Campus = Value Creator.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 asking 'How much does our office cost?' — ask 'How much value does our workplace create?'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value shows up as faster innovation, better collaboration, wellbeing, faster decisions and better service.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Urban Knowledge Campus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Value Created Across the Whole Chain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02920" y="1554480"/>
            <a:ext cx="5303520" cy="4663440"/>
          </a:xfrm>
          <a:prstGeom prst="rect">
            <a:avLst/>
          </a:prstGeom>
          <a:solidFill>
            <a:srgbClr val="E4DDD0"/>
          </a:solidFill>
          <a:ln/>
        </p:spPr>
      </p:sp>
      <p:pic>
        <p:nvPicPr>
          <p:cNvPr id="5" name="Image 0" descr="aftab/assets/uk-campus/activity-impac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1600200"/>
            <a:ext cx="5212080" cy="4572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Procurement → faster supplier collaboration; Operations → improved teamwork and problem-solving.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→ more innovation in shared spaces; HR → easier attraction and retention of talent.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 &amp; Service → stronger corporate image and faster, cross-functional issue resolution.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Urban Knowledge Campus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Collaboration Creates Value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355080" y="1554480"/>
            <a:ext cx="5303520" cy="4663440"/>
          </a:xfrm>
          <a:prstGeom prst="rect">
            <a:avLst/>
          </a:prstGeom>
          <a:solidFill>
            <a:srgbClr val="E4DDD0"/>
          </a:solidFill>
          <a:ln/>
        </p:spPr>
      </p:sp>
      <p:pic>
        <p:nvPicPr>
          <p:cNvPr id="5" name="Image 0" descr="aftab/assets/uk-campus/collab-reduces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400800" y="1600200"/>
            <a:ext cx="5212080" cy="4572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reduces delays, rework, miscommunication and decision-making time.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produces higher quality, faster innovation, lower operating cost and greater customer satisfaction.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Proximity turns four sources of friction into four sources of advantage.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Urban Knowledge Campus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Value Chain Formula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02920" y="1554480"/>
            <a:ext cx="5303520" cy="4663440"/>
          </a:xfrm>
          <a:prstGeom prst="rect">
            <a:avLst/>
          </a:prstGeom>
          <a:solidFill>
            <a:srgbClr val="E4DDD0"/>
          </a:solidFill>
          <a:ln/>
        </p:spPr>
      </p:sp>
      <p:pic>
        <p:nvPicPr>
          <p:cNvPr id="5" name="Image 0" descr="aftab/assets/uk-campus/value-formula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1600200"/>
            <a:ext cx="5212080" cy="4572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Better Collaboration → Better Operations → Better Customer Value → Sustainable Competitive Advantage.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link strengthens the next, so gains compound along the chain.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campus is the environment that makes the first link happen.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Urban Knowledge Campus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 — Emirates Airline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355080" y="1554480"/>
            <a:ext cx="5303520" cy="4663440"/>
          </a:xfrm>
          <a:prstGeom prst="rect">
            <a:avLst/>
          </a:prstGeom>
          <a:solidFill>
            <a:srgbClr val="E4DDD0"/>
          </a:solidFill>
          <a:ln/>
        </p:spPr>
      </p:sp>
      <p:pic>
        <p:nvPicPr>
          <p:cNvPr id="5" name="Image 0" descr="aftab/assets/uk-campus/emirates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400800" y="1600200"/>
            <a:ext cx="5212080" cy="4572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Traditional HQ: departments work in isolation.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Campus approach: Flight Operations, Customer Experience, Digital, Engineering, Marketing and Sustainability share integrated workspaces and innovation hubs.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created: faster service improvements, better coordination, quicker responses and continuous innovation.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Urban Knowledge Campus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UAE Example — Expo City Dubai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02920" y="1554480"/>
            <a:ext cx="5303520" cy="4663440"/>
          </a:xfrm>
          <a:prstGeom prst="rect">
            <a:avLst/>
          </a:prstGeom>
          <a:solidFill>
            <a:srgbClr val="E4DDD0"/>
          </a:solidFill>
          <a:ln/>
        </p:spPr>
      </p:sp>
      <p:pic>
        <p:nvPicPr>
          <p:cNvPr id="5" name="Image 0" descr="aftab/assets/uk-campus/expo-city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1600200"/>
            <a:ext cx="5212080" cy="4572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Businesses, researchers, government entities and universities collaborate in one innovation ecosystem.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Benefits: shared knowledge, joint innovation, faster technology adoption, stronger supplier partnerships and improved sustainability.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Instead of isolated companies, Expo City creates an interconnected value chain.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Urban Knowledge Campus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Dr. Aftab Ahmad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Urban Knowledge Campus</dc:title>
  <dc:subject>PptxGenJS Presentation</dc:subject>
  <dc:creator>Dr. Aftab Ahmad</dc:creator>
  <cp:lastModifiedBy>Dr. Aftab Ahmad</cp:lastModifiedBy>
  <cp:revision>1</cp:revision>
  <dcterms:created xsi:type="dcterms:W3CDTF">2026-07-03T18:06:14Z</dcterms:created>
  <dcterms:modified xsi:type="dcterms:W3CDTF">2026-07-03T18:06:14Z</dcterms:modified>
</cp:coreProperties>
</file>